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90" r:id="rId5"/>
    <p:sldId id="294" r:id="rId6"/>
    <p:sldId id="262" r:id="rId7"/>
    <p:sldId id="270" r:id="rId8"/>
    <p:sldId id="271" r:id="rId9"/>
    <p:sldId id="273" r:id="rId10"/>
    <p:sldId id="274" r:id="rId11"/>
    <p:sldId id="288" r:id="rId12"/>
    <p:sldId id="310" r:id="rId13"/>
    <p:sldId id="311" r:id="rId14"/>
    <p:sldId id="312" r:id="rId15"/>
    <p:sldId id="313" r:id="rId16"/>
    <p:sldId id="314" r:id="rId17"/>
    <p:sldId id="309" r:id="rId18"/>
    <p:sldId id="289" r:id="rId19"/>
    <p:sldId id="292" r:id="rId20"/>
    <p:sldId id="296" r:id="rId21"/>
    <p:sldId id="29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3" autoAdjust="0"/>
  </p:normalViewPr>
  <p:slideViewPr>
    <p:cSldViewPr snapToGrid="0">
      <p:cViewPr varScale="1">
        <p:scale>
          <a:sx n="81" d="100"/>
          <a:sy n="81" d="100"/>
        </p:scale>
        <p:origin x="715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EBE1-D609-4493-A1C2-F81601ACCE9B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B5015-A71D-4495-9F75-04443328B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4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5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DFD2198-6262-7E5E-7E2B-D24D4491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61FEF09B-7661-3EA6-A5B5-CE5F02FCC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4DD811EF-7A65-9591-ABCA-AFD4751A4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BD9440D-E395-24FF-6215-909E2792C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6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4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6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369599C-B871-6B2D-56BC-018240F0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5240D97D-5D07-85C8-7498-584628BB8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7B1627C-4CD1-7E99-F04A-1C0792E50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2B4774B-D45A-A55A-9C95-00A705359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3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29B55A4-7512-482C-D850-C04F977A3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6BCC2CDD-A8C6-AEB8-F37A-CD163F607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E7289884-6DCD-231C-D959-F349CABE8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4E4883B-D5E4-7F41-A624-664F7AE68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9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B7304DD-C277-BC36-3E66-79A1D7CE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28FAC88-0B28-C52B-0AE2-1241047C0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A2509DB-96EE-DDC8-D3AC-04D2CAC8B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8EE8CA1-86DB-F971-447B-B86B5C0CC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2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3B258CC-6CBF-8AA9-0FBD-6FC626FF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96FD786-BBE1-7473-5C99-2F8A2AB61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5DF08E1-0A5F-9A3F-3C31-667501E9C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645F4CF-FA6D-734B-E64F-783D0DFA1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4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2D0C73E-684C-D523-E84A-5C10A0C9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635EBF36-45EC-2C1C-34AD-B65B06362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2B55E3AB-CBC4-B02C-ADA4-7331F4A74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574930-DB72-79A5-8D2B-B94CED10D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1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2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0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3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0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6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1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5843-9E43-4BD7-A748-CF2259C9677A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kaznu.kz/ru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urait.ru/bcode/49617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cste.kz/" TargetMode="External"/><Relationship Id="rId5" Type="http://schemas.openxmlformats.org/officeDocument/2006/relationships/hyperlink" Target="https://nauka.kz/page.php?page_id=787&amp;lang=1&amp;new" TargetMode="External"/><Relationship Id="rId4" Type="http://schemas.openxmlformats.org/officeDocument/2006/relationships/hyperlink" Target="https://www.dissercat.com/?ysclid=l7kbinlh5614944724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036" y="136064"/>
            <a:ext cx="10947748" cy="1920240"/>
          </a:xfrm>
        </p:spPr>
        <p:txBody>
          <a:bodyPr>
            <a:normAutofit/>
          </a:bodyPr>
          <a:lstStyle/>
          <a:p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9. Психология агрессии в парадигме кризисных и экстремальных состояний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E8CE79-3BA6-CD5D-29E5-24BFA71A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12" y="2544581"/>
            <a:ext cx="54840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19C75B-696A-0117-FBEA-75269D0EAD40}"/>
              </a:ext>
            </a:extLst>
          </p:cNvPr>
          <p:cNvSpPr txBox="1"/>
          <p:nvPr/>
        </p:nvSpPr>
        <p:spPr>
          <a:xfrm>
            <a:off x="367259" y="120801"/>
            <a:ext cx="11697324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5"/>
                </a:solidFill>
              </a:rPr>
              <a:t>Основные понятия агрессии</a:t>
            </a:r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r>
              <a:rPr lang="ru-RU" sz="2000" b="1" dirty="0"/>
              <a:t>Агрессия</a:t>
            </a:r>
            <a:r>
              <a:rPr lang="ru-RU" sz="2000" dirty="0"/>
              <a:t> — это поведение, направленное на нанесение вреда живому существу, группе или объекту.</a:t>
            </a:r>
            <a:br>
              <a:rPr lang="ru-RU" sz="2000" dirty="0"/>
            </a:br>
            <a:r>
              <a:rPr lang="ru-RU" sz="2000" b="1" u="sng" dirty="0">
                <a:solidFill>
                  <a:schemeClr val="accent5"/>
                </a:solidFill>
              </a:rPr>
              <a:t>Объект агрессии</a:t>
            </a:r>
            <a:r>
              <a:rPr lang="ru-RU" sz="2000" u="sng" dirty="0">
                <a:solidFill>
                  <a:schemeClr val="accent5"/>
                </a:solidFill>
              </a:rPr>
              <a:t> </a:t>
            </a:r>
            <a:r>
              <a:rPr lang="ru-RU" sz="2000" dirty="0"/>
              <a:t>— то, на что направлено разрушительное действие; если это человек, мы говорим о </a:t>
            </a:r>
            <a:r>
              <a:rPr lang="ru-RU" sz="2000" b="1" dirty="0"/>
              <a:t>жертве</a:t>
            </a:r>
            <a:r>
              <a:rPr lang="ru-RU" sz="2000" dirty="0"/>
              <a:t>. </a:t>
            </a:r>
            <a:r>
              <a:rPr lang="ru-RU" sz="2000" b="1" u="sng" dirty="0">
                <a:solidFill>
                  <a:schemeClr val="accent5"/>
                </a:solidFill>
              </a:rPr>
              <a:t>Субъект агрессии (агрессор)</a:t>
            </a:r>
            <a:r>
              <a:rPr lang="ru-RU" sz="2000" u="sng" dirty="0">
                <a:solidFill>
                  <a:schemeClr val="accent5"/>
                </a:solidFill>
              </a:rPr>
              <a:t> </a:t>
            </a:r>
            <a:r>
              <a:rPr lang="ru-RU" sz="2000" dirty="0"/>
              <a:t>— источник агрессивного акта.</a:t>
            </a:r>
            <a:br>
              <a:rPr lang="ru-RU" sz="2000" dirty="0"/>
            </a:br>
            <a:r>
              <a:rPr lang="ru-RU" sz="2000" dirty="0"/>
              <a:t>Особый случай — </a:t>
            </a:r>
            <a:r>
              <a:rPr lang="ru-RU" sz="2000" b="1" u="sng" dirty="0">
                <a:solidFill>
                  <a:schemeClr val="accent5"/>
                </a:solidFill>
              </a:rPr>
              <a:t>аутоагрессия</a:t>
            </a:r>
            <a:r>
              <a:rPr lang="ru-RU" sz="2000" dirty="0"/>
              <a:t>, когда субъект и объект совпадают, и человек направляет деструктивные импульсы против самого себя, что часто превышает даже инстинкт самосохранения.</a:t>
            </a:r>
          </a:p>
          <a:p>
            <a:pPr>
              <a:buNone/>
            </a:pPr>
            <a:r>
              <a:rPr lang="ru-RU" sz="2000" b="1" dirty="0"/>
              <a:t>Агрессивность</a:t>
            </a:r>
            <a:r>
              <a:rPr lang="ru-RU" sz="2000" dirty="0"/>
              <a:t> — устойчивая личностная черта, склонность к агрессивным реакциям.</a:t>
            </a:r>
            <a:br>
              <a:rPr lang="ru-RU" sz="2000" dirty="0"/>
            </a:br>
            <a:r>
              <a:rPr lang="ru-RU" sz="2000" dirty="0"/>
              <a:t>Она может быть индивидуальной (характер человека) или групповой (например, в экстремистских или милитаристских сообществах).</a:t>
            </a:r>
          </a:p>
          <a:p>
            <a:pPr>
              <a:buNone/>
            </a:pPr>
            <a:r>
              <a:rPr lang="ru-RU" sz="2000" dirty="0"/>
              <a:t>В парах «агрессор — жертва» существует так называемая </a:t>
            </a:r>
            <a:r>
              <a:rPr lang="ru-RU" sz="2000" b="1" u="sng" dirty="0">
                <a:solidFill>
                  <a:schemeClr val="accent5"/>
                </a:solidFill>
              </a:rPr>
              <a:t>диада агрессивности</a:t>
            </a:r>
            <a:r>
              <a:rPr lang="ru-RU" sz="2000" dirty="0"/>
              <a:t>: поведение жертвы нередко может провоцировать агрессора. Это проявляется, например, в теориях виктимности — когда человек своим поведением повышает риск стать жертвой насилия.</a:t>
            </a:r>
          </a:p>
          <a:p>
            <a:pPr>
              <a:buNone/>
            </a:pPr>
            <a:r>
              <a:rPr lang="ru-RU" sz="2000" b="1" u="sng" dirty="0">
                <a:solidFill>
                  <a:schemeClr val="accent5"/>
                </a:solidFill>
              </a:rPr>
              <a:t>Основной вопрос: агрессия врождённая или приобретённая?</a:t>
            </a:r>
          </a:p>
          <a:p>
            <a:pPr>
              <a:buNone/>
            </a:pPr>
            <a:r>
              <a:rPr lang="ru-RU" sz="2000" dirty="0"/>
              <a:t>Этот вопрос лежит в центре всех теорий. Философы трактовали его противоположно: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Томас Гоббс</a:t>
            </a:r>
            <a:r>
              <a:rPr lang="ru-RU" sz="2000" dirty="0"/>
              <a:t>: человек по природе зол, в нём живёт разрушительное начало, которое можно сдерживать только законом.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Жан-Жак Руссо</a:t>
            </a:r>
            <a:r>
              <a:rPr lang="ru-RU" sz="2000" dirty="0"/>
              <a:t>: человек добр от природы, а агрессия рождается из социальных ограничений.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Платон</a:t>
            </a:r>
            <a:r>
              <a:rPr lang="ru-RU" sz="2000" dirty="0"/>
              <a:t>: агрессия присуща не всем — лишь особому классу «воинов», чья задача — защищать общество.</a:t>
            </a:r>
          </a:p>
          <a:p>
            <a:pPr>
              <a:buNone/>
            </a:pPr>
            <a:r>
              <a:rPr lang="ru-RU" sz="2000" dirty="0"/>
              <a:t>В XX веке на этот спор ответили две ключевые линии — </a:t>
            </a:r>
            <a:r>
              <a:rPr lang="ru-RU" sz="2000" b="1" dirty="0"/>
              <a:t>этологическая (биологическая)</a:t>
            </a:r>
            <a:r>
              <a:rPr lang="ru-RU" sz="2000" dirty="0"/>
              <a:t> и </a:t>
            </a:r>
            <a:r>
              <a:rPr lang="ru-RU" sz="2000" b="1" dirty="0"/>
              <a:t>психоаналитическая (психологическая)</a:t>
            </a:r>
            <a:r>
              <a:rPr lang="ru-RU" sz="20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5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581" y="160117"/>
            <a:ext cx="11494838" cy="62379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err="1">
                <a:solidFill>
                  <a:schemeClr val="accent5"/>
                </a:solidFill>
              </a:rPr>
              <a:t>Кейсовые</a:t>
            </a:r>
            <a:r>
              <a:rPr lang="ru-RU" sz="2600" b="1" dirty="0">
                <a:solidFill>
                  <a:schemeClr val="accent5"/>
                </a:solidFill>
              </a:rPr>
              <a:t> задания</a:t>
            </a:r>
            <a:endParaRPr lang="ru-RU" sz="1000" b="1" dirty="0"/>
          </a:p>
          <a:p>
            <a:pPr algn="l">
              <a:buNone/>
            </a:pPr>
            <a:r>
              <a:rPr lang="ru-RU" sz="2000" b="1" i="0" dirty="0">
                <a:effectLst/>
                <a:latin typeface="fkGrotesk"/>
              </a:rPr>
              <a:t>Кейс 1. Агрессивное поведение в толпе во время эвакуации</a:t>
            </a:r>
          </a:p>
          <a:p>
            <a:pPr>
              <a:buNone/>
            </a:pPr>
            <a:r>
              <a:rPr lang="ru-RU" sz="2000" b="0" i="0" dirty="0">
                <a:effectLst/>
                <a:latin typeface="fkGroteskNeue"/>
              </a:rPr>
              <a:t>Ситуация: При экстренной эвакуации </a:t>
            </a:r>
            <a:r>
              <a:rPr lang="ru-RU" sz="2000" dirty="0">
                <a:latin typeface="fkGroteskNeue"/>
              </a:rPr>
              <a:t>из здания колледжа </a:t>
            </a:r>
            <a:r>
              <a:rPr lang="ru-RU" sz="2000" b="0" i="0" dirty="0">
                <a:effectLst/>
                <a:latin typeface="fkGroteskNeue"/>
              </a:rPr>
              <a:t>(пожар) возникает паника, и часть людей начинает толкаться и кричать, провоцируя агрессивные реакции.</a:t>
            </a:r>
          </a:p>
          <a:p>
            <a:pPr algn="l">
              <a:buNone/>
            </a:pPr>
            <a:r>
              <a:rPr lang="ru-RU" sz="2000" b="0" i="0" dirty="0">
                <a:effectLst/>
                <a:latin typeface="fkGroteskNeue"/>
              </a:rPr>
              <a:t>Роли: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Студент, который боится и пытается найти безопасный выход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Студент, который начинает проявлять агрессию, толкая окружающих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Сотрудник безопасности, пытающийся восстановить порядок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Психолог, поддерживающий пострадавших и пытающийся снизить напряжение</a:t>
            </a:r>
          </a:p>
          <a:p>
            <a:pPr algn="l">
              <a:buNone/>
            </a:pPr>
            <a:r>
              <a:rPr lang="ru-RU" sz="2000" b="0" i="0" dirty="0">
                <a:effectLst/>
                <a:latin typeface="fkGroteskNeue"/>
              </a:rPr>
              <a:t>Задача: Смоделировать поведение в кризисной ситуации, показать развитие агрессии в толпе, а затем психологическое сопровождение для стабилизации.</a:t>
            </a:r>
          </a:p>
          <a:p>
            <a:pPr algn="l">
              <a:buNone/>
            </a:pPr>
            <a:r>
              <a:rPr lang="ru-RU" sz="2000" b="0" i="0" dirty="0">
                <a:effectLst/>
                <a:latin typeface="fkGroteskNeue"/>
              </a:rPr>
              <a:t>Вопросы: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Какие причины возникновение агрессии в толпе?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Как стереотипы и страх влияют на поведение?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Какие способы поддержания спокойствия можно использовать?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fkGroteskNeue"/>
              </a:rPr>
              <a:t>Как психолог может эффективно вмешаться в толпу?</a:t>
            </a:r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1943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BD3FF3-E131-E490-6B35-88E5D80B6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5AA0C8-B8D0-3CF9-B471-80D3FECB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93" y="310019"/>
            <a:ext cx="11197413" cy="623796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2200" b="1" i="0" dirty="0">
                <a:effectLst/>
                <a:latin typeface="fkGrotesk"/>
              </a:rPr>
              <a:t>Кейс 2. Агрессия после ДТП в условиях ожидания помощи</a:t>
            </a:r>
          </a:p>
          <a:p>
            <a:pPr algn="l">
              <a:buNone/>
            </a:pPr>
            <a:r>
              <a:rPr lang="ru-RU" sz="2200" b="0" i="0" dirty="0">
                <a:effectLst/>
                <a:latin typeface="fkGroteskNeue"/>
              </a:rPr>
              <a:t>Ситуация: Водитель участник ДТП испытывает сильное эмоциональное напряжение и проявляет агрессию к другим участникам и прохожим, ожидая приезда скорой помощи.</a:t>
            </a:r>
          </a:p>
          <a:p>
            <a:pPr algn="l">
              <a:buNone/>
            </a:pPr>
            <a:r>
              <a:rPr lang="ru-RU" sz="2200" b="1" i="0" dirty="0">
                <a:effectLst/>
                <a:latin typeface="fkGroteskNeue"/>
              </a:rPr>
              <a:t>Роли: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Водитель, переживающий шок и агрессию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Прохожий, пытающийся успокоить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Очевидец ДТП, вызвавший скорую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Медицинский психолог, прибывший на место</a:t>
            </a:r>
          </a:p>
          <a:p>
            <a:pPr algn="l">
              <a:buNone/>
            </a:pPr>
            <a:r>
              <a:rPr lang="ru-RU" sz="2200" b="1" i="0" dirty="0">
                <a:effectLst/>
                <a:latin typeface="fkGroteskNeue"/>
              </a:rPr>
              <a:t>Задача:</a:t>
            </a:r>
            <a:r>
              <a:rPr lang="ru-RU" sz="2200" b="0" i="0" dirty="0">
                <a:effectLst/>
                <a:latin typeface="fkGroteskNeue"/>
              </a:rPr>
              <a:t> Смоделировать взаимодействие до приезда официальной помощи, показать динамику агрессии и способы её снизить.</a:t>
            </a:r>
          </a:p>
          <a:p>
            <a:pPr algn="l">
              <a:buNone/>
            </a:pPr>
            <a:r>
              <a:rPr lang="ru-RU" sz="2200" b="1" i="0" dirty="0">
                <a:effectLst/>
                <a:latin typeface="fkGroteskNeue"/>
              </a:rPr>
              <a:t>Вопросы: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Какие эмоции провоцируют агрессию в кризисной ситуации?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Как распознать начало агрессии и вовремя вмешаться?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Какие техники саморегуляции можно предложить участникам?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Как подготовиться к работе с пострадавшими в экстремальных состояниях?</a:t>
            </a:r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38242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0634305-D62D-62CC-79A0-9C31DC43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C37EE4-3373-7F23-5DAB-B1BFEF51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05" y="310019"/>
            <a:ext cx="11404897" cy="623796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2200" b="1" i="0" dirty="0">
                <a:effectLst/>
                <a:latin typeface="fkGrotesk"/>
              </a:rPr>
              <a:t>Кейс 3. Землетрясение с последствиями для гражданского населения</a:t>
            </a:r>
          </a:p>
          <a:p>
            <a:pPr algn="l">
              <a:buNone/>
            </a:pPr>
            <a:r>
              <a:rPr lang="ru-RU" sz="2200" b="1" i="0" dirty="0">
                <a:effectLst/>
                <a:latin typeface="fkGroteskNeue"/>
              </a:rPr>
              <a:t>Ситуация:</a:t>
            </a:r>
            <a:r>
              <a:rPr lang="ru-RU" sz="2200" b="0" i="0" dirty="0">
                <a:effectLst/>
                <a:latin typeface="fkGroteskNeue"/>
              </a:rPr>
              <a:t> Во время крупного землетрясения город оказывается в зоне разрушений. Пострадавшие испытывают шок, страх и тревогу, некоторые проявляют агрессию из-за нехватки ресурсов, неудобств и страха за жизни близких.</a:t>
            </a:r>
          </a:p>
          <a:p>
            <a:pPr algn="l">
              <a:buNone/>
            </a:pPr>
            <a:r>
              <a:rPr lang="ru-RU" sz="2200" b="1" i="0" dirty="0">
                <a:effectLst/>
                <a:latin typeface="fkGroteskNeue"/>
              </a:rPr>
              <a:t>Роли: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Пострадавший гражданин (с выраженной агрессивной реакцией)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Спасатель или медик, пытающийся оказать помощь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Житель, пытающийся защитить свою территорию от мародеров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Психолог, оказывающий поддержку пострадавшим</a:t>
            </a:r>
          </a:p>
          <a:p>
            <a:pPr algn="l">
              <a:buNone/>
            </a:pPr>
            <a:r>
              <a:rPr lang="ru-RU" sz="2200" b="1" i="0" dirty="0">
                <a:effectLst/>
                <a:latin typeface="fkGroteskNeue"/>
              </a:rPr>
              <a:t>Задача:</a:t>
            </a:r>
            <a:r>
              <a:rPr lang="ru-RU" sz="2200" b="0" i="0" dirty="0">
                <a:effectLst/>
                <a:latin typeface="fkGroteskNeue"/>
              </a:rPr>
              <a:t> Смоделировать поведение в условиях катастрофы, научить распознавать признаки кризисной реакции и применять методы психологической помощи.</a:t>
            </a:r>
          </a:p>
          <a:p>
            <a:pPr algn="l">
              <a:buNone/>
            </a:pPr>
            <a:r>
              <a:rPr lang="ru-RU" sz="2200" b="1" i="0" dirty="0">
                <a:effectLst/>
                <a:latin typeface="fkGroteskNeue"/>
              </a:rPr>
              <a:t>Вопросы: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Каковы основные реакции людей в условиях масштабного землетрясения?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Почему проявляется агрессия среди пострадавших?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Какие методы поддержки применимы для снижения тревоги и агрессивности?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fkGroteskNeue"/>
              </a:rPr>
              <a:t>Как организовать психологическую помощь в таких экстремальных условиях?</a:t>
            </a:r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37559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2637DA-9693-1349-3E3E-2F70E2F0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DA92BE-F824-A90E-0F8F-9C40E408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05" y="310019"/>
            <a:ext cx="11404897" cy="62379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/>
              <a:t>Кейс 4. “После аварии на производстве”</a:t>
            </a:r>
          </a:p>
          <a:p>
            <a:pPr>
              <a:buNone/>
            </a:pPr>
            <a:r>
              <a:rPr lang="ru-RU" sz="2200" b="1" dirty="0"/>
              <a:t>Ситуация: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На химическом заводе произошёл взрыв. Несколько сотрудников получили ожоги, один погиб.</a:t>
            </a:r>
            <a:br>
              <a:rPr lang="ru-RU" sz="2200" dirty="0"/>
            </a:br>
            <a:r>
              <a:rPr lang="ru-RU" sz="2200" dirty="0"/>
              <a:t>Начальник смены, 52-летний В., не был напрямую виноват, но обвиняет себя. Он стал раздражительным, вспыльчивым, кричит на подчинённых. При звуке сирены вздрагивает и кричит: «Опять взрыв?!». Семья жалуется на вспышки гнева и бессонницу.</a:t>
            </a:r>
          </a:p>
          <a:p>
            <a:pPr>
              <a:buNone/>
            </a:pPr>
            <a:r>
              <a:rPr lang="ru-RU" sz="2200" b="1" dirty="0"/>
              <a:t>Роли:</a:t>
            </a:r>
            <a:endParaRPr lang="ru-RU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пострадавший руководитель, проявляющий агрессию и вину.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i="1" dirty="0"/>
              <a:t>Психолог</a:t>
            </a:r>
            <a:r>
              <a:rPr lang="ru-RU" sz="2200" dirty="0"/>
              <a:t> — должен выстроить контакт, выявить внутренние триггеры, применить элементы когнитивно-поведенческой терапии.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i="1" dirty="0"/>
              <a:t>Наблюдатель</a:t>
            </a:r>
            <a:r>
              <a:rPr lang="ru-RU" sz="2200" dirty="0"/>
              <a:t> — фиксирует невербальные признаки агрессии и эффективность деэскалации.</a:t>
            </a:r>
          </a:p>
          <a:p>
            <a:pPr>
              <a:buNone/>
            </a:pPr>
            <a:r>
              <a:rPr lang="ru-RU" sz="2200" b="1" dirty="0"/>
              <a:t>Задание:</a:t>
            </a:r>
            <a:endParaRPr lang="ru-RU" sz="2200" dirty="0"/>
          </a:p>
          <a:p>
            <a:pPr>
              <a:buFont typeface="+mj-lt"/>
              <a:buAutoNum type="arabicPeriod"/>
            </a:pPr>
            <a:r>
              <a:rPr lang="ru-RU" sz="2200" dirty="0"/>
              <a:t>Определить тип агрессии (</a:t>
            </a:r>
            <a:r>
              <a:rPr lang="ru-RU" sz="2200" dirty="0" err="1"/>
              <a:t>фрустрационная</a:t>
            </a:r>
            <a:r>
              <a:rPr lang="ru-RU" sz="2200" dirty="0"/>
              <a:t>, инструментальная, направленная внутрь).</a:t>
            </a:r>
          </a:p>
          <a:p>
            <a:pPr>
              <a:buFont typeface="+mj-lt"/>
              <a:buAutoNum type="arabicPeriod"/>
            </a:pPr>
            <a:r>
              <a:rPr lang="ru-RU" sz="2200" dirty="0"/>
              <a:t>Сформулировать первую интервенцию (как снизить напряжение и чувство вины).</a:t>
            </a:r>
          </a:p>
          <a:p>
            <a:pPr>
              <a:buFont typeface="+mj-lt"/>
              <a:buAutoNum type="arabicPeriod"/>
            </a:pPr>
            <a:r>
              <a:rPr lang="ru-RU" sz="2200" dirty="0"/>
              <a:t>Обсудить стратегию перевода агрессии в активное </a:t>
            </a:r>
            <a:r>
              <a:rPr lang="ru-RU" sz="2200" dirty="0" err="1"/>
              <a:t>совладание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34212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C3F5E88-D4B4-EBF6-676E-1F95EDB4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18B6F2-E0DD-78E9-CC53-C27837B8D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9" y="0"/>
            <a:ext cx="12037102" cy="62379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/>
              <a:t>Кейс 5. Кризис утраты и угроза самоповреждения</a:t>
            </a:r>
          </a:p>
          <a:p>
            <a:pPr>
              <a:buNone/>
            </a:pPr>
            <a:r>
              <a:rPr lang="ru-RU" sz="1800" b="1" dirty="0"/>
              <a:t>Описание: </a:t>
            </a:r>
            <a:r>
              <a:rPr lang="ru-RU" sz="1800" dirty="0"/>
              <a:t>Женщина (42 года) узнаёт, что её ребёнок находится в тяжёлом состоянии после ДТП. На приёмном покое она кричит на врачей, бросается в сторону реанимации, пытается прорваться, отталкивает персонал, ударяет охранника. Психолог подходит, видит, что женщина в состоянии </a:t>
            </a:r>
            <a:r>
              <a:rPr lang="ru-RU" sz="1800" b="1" dirty="0"/>
              <a:t>аффективного обвала — коллапса рациональности</a:t>
            </a:r>
            <a:r>
              <a:rPr lang="ru-RU" sz="1800" dirty="0"/>
              <a:t>.</a:t>
            </a:r>
          </a:p>
          <a:p>
            <a:pPr>
              <a:buNone/>
            </a:pPr>
            <a:r>
              <a:rPr lang="ru-RU" sz="1800" b="1" dirty="0"/>
              <a:t>Роли: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Мать — в состоянии панического горя, неконтролируемой агрессии.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Психолог больницы — должен остановить физическую опасность, но при этом </a:t>
            </a:r>
            <a:r>
              <a:rPr lang="ru-RU" sz="1800" b="1" dirty="0"/>
              <a:t>сохранить эмоциональную эмпатию и не вступить в борьбу</a:t>
            </a:r>
            <a:r>
              <a:rPr lang="ru-RU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Охранник/врач — второстепенные участники, создают эмоциональный фон.</a:t>
            </a:r>
          </a:p>
          <a:p>
            <a:pPr>
              <a:buNone/>
            </a:pPr>
            <a:r>
              <a:rPr lang="ru-RU" sz="1800" b="1" dirty="0"/>
              <a:t>Ход сценки: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ru-RU" sz="1800" dirty="0"/>
              <a:t>Мать кричит, отталкивает руки, срывает маску.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Психолог подходит и использует </a:t>
            </a:r>
            <a:r>
              <a:rPr lang="ru-RU" sz="1800" b="1" dirty="0"/>
              <a:t>низкий голос, короткие фразы, именование по имени (“Анна, я здесь, я рядом”)</a:t>
            </a:r>
            <a:r>
              <a:rPr lang="ru-RU" sz="1800" dirty="0"/>
              <a:t>, мягкое дыхание, </a:t>
            </a:r>
            <a:r>
              <a:rPr lang="ru-RU" sz="1800" b="1" dirty="0"/>
              <a:t>“введение ритма спокойствия”</a:t>
            </a:r>
            <a:r>
              <a:rPr lang="ru-RU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После того как женщина садится, психолог помогает ей дышать, “вспомнить, где она”, фиксироваться на конкретных ощущениях (“почувствуйте, что ваши ноги на полу”).</a:t>
            </a:r>
          </a:p>
          <a:p>
            <a:pPr>
              <a:buNone/>
            </a:pPr>
            <a:r>
              <a:rPr lang="ru-RU" sz="1800" b="1" dirty="0"/>
              <a:t>Вопросы для анализа: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ru-RU" sz="1800" dirty="0"/>
              <a:t>Как психолог определил, что женщина не слышит рациональные слова?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Какие невербальные стратегии помогли снизить интенсивность аффекта?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Как выстраивается </a:t>
            </a:r>
            <a:r>
              <a:rPr lang="ru-RU" sz="1800" i="1" dirty="0"/>
              <a:t>контакт через тело</a:t>
            </a:r>
            <a:r>
              <a:rPr lang="ru-RU" sz="1800" dirty="0"/>
              <a:t> и </a:t>
            </a:r>
            <a:r>
              <a:rPr lang="ru-RU" sz="1800" i="1" dirty="0"/>
              <a:t>дыхание</a:t>
            </a:r>
            <a:r>
              <a:rPr lang="ru-RU" sz="1800" dirty="0"/>
              <a:t> в остром кризисе?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Почему важно не говорить фразы типа “успокойтесь” или “всё будет хорошо”?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8952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A1114D-0E1C-656F-AE1B-6871F62E5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C86B14-A27C-4A8E-677E-47C29818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0" y="194873"/>
            <a:ext cx="11919679" cy="62379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b="1" dirty="0"/>
              <a:t>Кейс 6. “Пожарный после обрушения” — агрессивный шок и помощь в </a:t>
            </a:r>
            <a:r>
              <a:rPr lang="ru-RU" sz="1900" b="1" dirty="0" err="1"/>
              <a:t>реориентации</a:t>
            </a:r>
            <a:endParaRPr lang="ru-RU" sz="1900" b="1" dirty="0"/>
          </a:p>
          <a:p>
            <a:pPr>
              <a:buNone/>
            </a:pPr>
            <a:r>
              <a:rPr lang="ru-RU" sz="1900" b="1" dirty="0"/>
              <a:t>Описание: </a:t>
            </a:r>
            <a:r>
              <a:rPr lang="ru-RU" sz="1900" dirty="0"/>
              <a:t>После обрушения склада пожарный С. (33 года) выходит из задымления, слышит крики своих товарищей. Он начинает метаться, пытается вернуться внутрь, кричит: </a:t>
            </a:r>
            <a:r>
              <a:rPr lang="ru-RU" sz="1900" i="1" dirty="0"/>
              <a:t>«Там наши! Я должен туда!»</a:t>
            </a:r>
            <a:r>
              <a:rPr lang="ru-RU" sz="1900" dirty="0"/>
              <a:t>. Его лицо покрыто копотью, движения резкие, дыхание учащено, он не реагирует на приказы, толкает коллегу, хватается за шланг, пытаясь снова войти в огонь.</a:t>
            </a:r>
          </a:p>
          <a:p>
            <a:pPr>
              <a:buNone/>
            </a:pPr>
            <a:r>
              <a:rPr lang="ru-RU" sz="1900" b="1" dirty="0"/>
              <a:t>Цель сцены: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Проиллюстрировать состояние </a:t>
            </a:r>
            <a:r>
              <a:rPr lang="ru-RU" sz="1900" b="1" dirty="0"/>
              <a:t>острого стрессового шока с элементами аффективного автоматизма</a:t>
            </a:r>
            <a:r>
              <a:rPr lang="ru-RU" sz="1900" dirty="0"/>
              <a:t>, когда человек действует “на инстинкте спасения”, не осознавая опасности.</a:t>
            </a:r>
          </a:p>
          <a:p>
            <a:pPr>
              <a:buNone/>
            </a:pPr>
            <a:r>
              <a:rPr lang="ru-RU" sz="1900" b="1" dirty="0"/>
              <a:t>Роли:</a:t>
            </a:r>
            <a:endParaRPr lang="ru-RU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пожарный, находящийся в состоянии аффективной гиперактивации.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Психолог/диспетчер — должен применить приёмы </a:t>
            </a:r>
            <a:r>
              <a:rPr lang="ru-RU" sz="1900" b="1" dirty="0"/>
              <a:t>“заземления” и мягкой деэскалации</a:t>
            </a:r>
            <a:r>
              <a:rPr lang="ru-RU" sz="1900" dirty="0"/>
              <a:t> (сенсорное возвращение в реальность).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Коллега — наблюдатель, физически страхует, но не вмешивается активно.</a:t>
            </a:r>
          </a:p>
          <a:p>
            <a:pPr>
              <a:buNone/>
            </a:pPr>
            <a:r>
              <a:rPr lang="ru-RU" sz="1900" b="1" dirty="0"/>
              <a:t>Задачи студентов:</a:t>
            </a:r>
            <a:endParaRPr lang="ru-RU" sz="1900" dirty="0"/>
          </a:p>
          <a:p>
            <a:pPr>
              <a:buFont typeface="+mj-lt"/>
              <a:buAutoNum type="arabicPeriod"/>
            </a:pPr>
            <a:r>
              <a:rPr lang="ru-RU" sz="1900" dirty="0"/>
              <a:t>Как распознать момент, когда С. “теряет контроль” (по невербальным признакам)?</a:t>
            </a:r>
          </a:p>
          <a:p>
            <a:pPr>
              <a:buFont typeface="+mj-lt"/>
              <a:buAutoNum type="arabicPeriod"/>
            </a:pPr>
            <a:r>
              <a:rPr lang="ru-RU" sz="1900" dirty="0"/>
              <a:t>Какие слова и действия психолога помогут вернуть его к сознательному восприятию?</a:t>
            </a:r>
          </a:p>
          <a:p>
            <a:pPr>
              <a:buFont typeface="+mj-lt"/>
              <a:buAutoNum type="arabicPeriod"/>
            </a:pPr>
            <a:r>
              <a:rPr lang="ru-RU" sz="1900" dirty="0"/>
              <a:t>Почему нельзя использовать крики, приказы, физическое удержание в лоб?</a:t>
            </a:r>
          </a:p>
          <a:p>
            <a:pPr>
              <a:buFont typeface="+mj-lt"/>
              <a:buAutoNum type="arabicPeriod"/>
            </a:pPr>
            <a:r>
              <a:rPr lang="ru-RU" sz="1900" dirty="0"/>
              <a:t>Что нужно сделать после стабилизации — какие короткие техники можно предложить (дыхание, зрительная фиксация, контакт с телом)?</a:t>
            </a:r>
          </a:p>
          <a:p>
            <a:pPr marL="0" indent="0">
              <a:buNone/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379151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EEA493-3F65-9891-3791-00E505ECE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E0F85-DF60-BE53-DE5C-F5468DF0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93" y="620038"/>
            <a:ext cx="11197413" cy="6237962"/>
          </a:xfr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Индивидуальные задания (аналитические и рефлексивные)</a:t>
            </a:r>
          </a:p>
          <a:p>
            <a:pPr>
              <a:buNone/>
            </a:pPr>
            <a:endParaRPr lang="ru-RU" sz="1000" b="1" dirty="0"/>
          </a:p>
          <a:p>
            <a:pPr>
              <a:buNone/>
            </a:pPr>
            <a:r>
              <a:rPr lang="ru-RU" sz="2400" b="1" dirty="0"/>
              <a:t>1. Кейс-анализ: тип агрессии</a:t>
            </a:r>
          </a:p>
          <a:p>
            <a:pPr>
              <a:buNone/>
            </a:pPr>
            <a:r>
              <a:rPr lang="ru-RU" sz="2400" dirty="0"/>
              <a:t>Проанализировать конкретный случай (из новостей, фильмов, личного опыта, судебной практики) и определить: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тип агрессии (проактивная / реактивная);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возможные психологические и социальные причины;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последствия для агрессора и жертвы;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механизмы саморегуляции, которые могли бы предотвратить агрессивный всплеск.</a:t>
            </a:r>
          </a:p>
          <a:p>
            <a:pPr>
              <a:buNone/>
            </a:pPr>
            <a:r>
              <a:rPr lang="ru-RU" sz="2400" i="1" dirty="0"/>
              <a:t>Пример:</a:t>
            </a:r>
            <a:r>
              <a:rPr lang="ru-RU" sz="2400" dirty="0"/>
              <a:t> анализ сцены из фильма «Джокер» или «Бойцовский клуб» через призму теории Фромма.</a:t>
            </a:r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76104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97" y="839682"/>
            <a:ext cx="10844409" cy="51786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/>
              <a:t>Задание 2. Психологический портрет агрессивной личности</a:t>
            </a:r>
          </a:p>
          <a:p>
            <a:pPr>
              <a:buNone/>
            </a:pPr>
            <a:r>
              <a:rPr lang="ru-RU" dirty="0"/>
              <a:t>На основе материалов Фромма («Анатомия человеческой деструктивности») составить портрет личности типа «</a:t>
            </a:r>
            <a:r>
              <a:rPr lang="ru-RU" dirty="0" err="1"/>
              <a:t>некрофильный</a:t>
            </a:r>
            <a:r>
              <a:rPr lang="ru-RU" dirty="0"/>
              <a:t>» или «</a:t>
            </a:r>
            <a:r>
              <a:rPr lang="ru-RU" dirty="0" err="1"/>
              <a:t>садистско</a:t>
            </a:r>
            <a:r>
              <a:rPr lang="ru-RU" dirty="0"/>
              <a:t>-авторитарный».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Какие детские переживания, социальные факторы и ценностные установки могли способствовать формированию деструктивных черт?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Какие защитные механизмы доминируют?</a:t>
            </a:r>
          </a:p>
          <a:p>
            <a:pPr>
              <a:buNone/>
            </a:pPr>
            <a:r>
              <a:rPr lang="ru-RU" i="1" dirty="0"/>
              <a:t>Пример:</a:t>
            </a:r>
            <a:r>
              <a:rPr lang="ru-RU" dirty="0"/>
              <a:t> Гитлер, Сталин, диктатор современности, или даже «тиран» в организации.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545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567" y="1373871"/>
            <a:ext cx="10716530" cy="4892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Задание 3. Эссе-размышление: «Агрессия как отражение отчуждения»</a:t>
            </a:r>
          </a:p>
          <a:p>
            <a:pPr>
              <a:buNone/>
            </a:pPr>
            <a:r>
              <a:rPr lang="ru-RU" dirty="0"/>
              <a:t>Написать аналитическое эссе (2–3 страницы):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почему, по Фромму, современное общество порождает агрессивность;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можно ли снизить агрессию без изменения социальных условий;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личная позиция студента о границах допустимой агрессии.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754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9788" y="338328"/>
            <a:ext cx="3932237" cy="1225296"/>
          </a:xfrm>
        </p:spPr>
        <p:txBody>
          <a:bodyPr/>
          <a:lstStyle/>
          <a:p>
            <a:pPr eaLnBrk="1" hangingPunct="1"/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литература:</a:t>
            </a:r>
            <a:r>
              <a:rPr lang="ru-RU" altLang="ru-RU" sz="6000" dirty="0"/>
              <a:t/>
            </a:r>
            <a:br>
              <a:rPr lang="ru-RU" altLang="ru-RU" sz="6000" dirty="0"/>
            </a:br>
            <a:endParaRPr lang="ru-RU" alt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248656" y="0"/>
            <a:ext cx="6943344" cy="67574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литература: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Бердибаева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С.К.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Түлға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психологиясы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пособие. – Алматы: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 И.А. Экстремальная психология: комплексный подход: монография. –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СПб.:ЧОУВПО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СПбИПиА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 –146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экстремальных ситуаций для спасателей и пожарных / под общей ред. Ю.С. Шойгу. - М.: Смысл, 2018. - 319 с.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Мигунова Ю.С., Королева С.В. Психология экстремальных ситуаций: учебное пособие. − Иваново: ФГБОУ ВО Ивановская пожарно-спасательная академия ГПС МЧС России, 2020. − 157 с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кризисных и экстремальных ситуаций: учебник / под ред. Н. С.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Хрусталёвой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СПб.: Изд-во С.-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2018. — 748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Пономарева И. М. Работа психолога в кризисных службах: учебное пособие. — СПб.: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СПбГИПСР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— 197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экстремальных ситуаций / Под ред. В.В. Рубцова. – М.: Психологический ин-т РАО, 2008. – 304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Рогачева Т.В.,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Залевский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Г.В., Левицкая Т.Е. Психология экстремальных ситуаций и состояний: учеб. пособие. – Томск: Издательский Дом ТГУ, 2015. – 276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Р.Р. Психологическая помощь в кризисных и чрезвычайных ситуациях: Учебное пособие. – Казань: Издательство Казанского ун-та, 2013. -135 с.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</a:t>
            </a:r>
            <a:r>
              <a:rPr lang="en-US" sz="1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afdar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ocial psychology</a:t>
            </a:r>
            <a:r>
              <a:rPr lang="en-US" sz="1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u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niversity of Guelph.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Wiley-sons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И. А. Психология экстремальных ситуаций: учеб. пособие. – Ульяновск: УВАУ ГА(И), 2012. - 138 с.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Малкина-Пых И. Г. Психологическая помощь в кризисных ситуациях. – М.: Изд-во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2005. – 960 с. (Справочник практического психолога).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Тимченко А. В. Психология в экстремальных условиях. Боевая психическая травма методы её коррекции. - Харьков: Изд-во ХВУ, 1995. -112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Б.А., Долгополова Е.В. . Психология деятельности в экстремальных ситуациях.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Xарьков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Изд-во Гуманитарный Центр, 2007.– 276 с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Беберашвили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З., Джавахишвили Д.,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Табагуа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Травма, её природа и пути исцеления. - Тбилиси 2021. -104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Рогачева Т.В. ,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Залевский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Левицкая Т.Е. Психология экстремальных ситуаций и состояний: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уч.пособие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Томск, 2015.- 275 с.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Кризисная психология : учебное пособие / составители Е. С.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Гольдшмидт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[и др.]. — Кемерово :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КемГУ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— 140 с. — ISBN 978-5-8353-2444-6. — Текст : электронный // Лань : электронно-библиотечная система. — URL: https://e.lanbook.com/book/135215 (дата обращения: 19.05.2022).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Капустина, Т. В.  Психологическое заключение: учебное пособие для вузов / Т. В. Капустина, О. Б. 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Асриян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 В. Кадыров. — 2-е изд. — Москва : Издательство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 — 142 с. — (Высшее образование). — ISBN 978-5-534-12431-6. — Текст : электронный // Образовательная платформа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 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https://urait.ru/bcode/496177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(дата обращения: 30.06.2025).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kk-KZ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http://elibrary.kaznu.kz/ru</a:t>
            </a:r>
            <a:r>
              <a:rPr lang="kk-KZ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kk-KZ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научный портал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Nauka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 – аннотации https://nauka.kz/page.php?page_id=107&amp;lang=1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disserCat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— электронная библиотека диссертаций и авторефератов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Национальный научный портал Республики Казахстан (nauka.kz)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ГОСТы https://nauka.kz/page.php?page_id=787&amp;lang=1&amp;new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Ұлттық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мемлекеттік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ғылыми-техникалық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сараптама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орталығы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(ncste.kz)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Содержимое 4" descr="http://www.psy-files.ru/templates/school/images/books.jpg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10263"/>
          <a:stretch>
            <a:fillRect/>
          </a:stretch>
        </p:blipFill>
        <p:spPr>
          <a:xfrm>
            <a:off x="737616" y="1563624"/>
            <a:ext cx="3377184" cy="4495800"/>
          </a:xfrm>
        </p:spPr>
      </p:pic>
    </p:spTree>
    <p:extLst>
      <p:ext uri="{BB962C8B-B14F-4D97-AF65-F5344CB8AC3E}">
        <p14:creationId xmlns:p14="http://schemas.microsoft.com/office/powerpoint/2010/main" val="283130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0E6438-12E4-B3A2-199C-00BC4204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D6BD6F-6F83-0B32-F48F-52E7F4EB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86" y="504441"/>
            <a:ext cx="10504204" cy="4157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/>
              <a:t>Задание 4. Сравнительный анализ теорий</a:t>
            </a:r>
            <a:endParaRPr lang="ru-RU" sz="2600" dirty="0"/>
          </a:p>
          <a:p>
            <a:pPr>
              <a:buNone/>
            </a:pPr>
            <a:r>
              <a:rPr lang="ru-RU" sz="2600" dirty="0"/>
              <a:t>Сравнить взгляды трёх авторов на природу агрессии (например: Фромм, Лоренц, Фрейд).</a:t>
            </a:r>
            <a:br>
              <a:rPr lang="ru-RU" sz="2600" dirty="0"/>
            </a:br>
            <a:r>
              <a:rPr lang="ru-RU" sz="2600" dirty="0"/>
              <a:t>Составить таблицу различий и краткий комментарий — какие из теорий ближе современной психологии.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Задание 5. Самодиагностика уровня агрессии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Провести тестирование по одной из методик (Басса-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Дарки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Бойко, Айзенка и др.) и проанализировать результаты: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формы агрессии наиболее выражены;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они проявляются в повседневной жизни;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их можно конструктивно преобразовывать (через ассертивность, эмпатию, саморефлексию).</a:t>
            </a:r>
          </a:p>
          <a:p>
            <a:pPr>
              <a:buNone/>
            </a:pPr>
            <a:endParaRPr lang="ru-RU" sz="2600" dirty="0"/>
          </a:p>
          <a:p>
            <a:pPr marL="0" indent="0"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33249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0"/>
            <a:ext cx="11576304" cy="7086600"/>
          </a:xfrm>
          <a:noFill/>
        </p:spPr>
      </p:pic>
    </p:spTree>
    <p:extLst>
      <p:ext uri="{BB962C8B-B14F-4D97-AF65-F5344CB8AC3E}">
        <p14:creationId xmlns:p14="http://schemas.microsoft.com/office/powerpoint/2010/main" val="78291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278" y="311539"/>
            <a:ext cx="11387328" cy="147123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sz="3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1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студентов с психологическими особенностями агрессии как кризисной и экстремальной жизненной ситуации.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7636"/>
            <a:ext cx="10515600" cy="3083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/>
              <a:t>Основные вопросы:</a:t>
            </a:r>
          </a:p>
          <a:p>
            <a:r>
              <a:rPr lang="ru-RU" b="1" dirty="0"/>
              <a:t>Актуальность исследования агрессии.</a:t>
            </a:r>
          </a:p>
          <a:p>
            <a:r>
              <a:rPr lang="ru-RU" b="1" dirty="0"/>
              <a:t>Термин «агрессия» и подходы к его определению.</a:t>
            </a:r>
          </a:p>
          <a:p>
            <a:r>
              <a:rPr lang="ru-RU" b="1" dirty="0"/>
              <a:t>Связанные термины.</a:t>
            </a:r>
          </a:p>
          <a:p>
            <a:r>
              <a:rPr lang="ru-RU" b="1" dirty="0"/>
              <a:t>Теория агрессии.</a:t>
            </a:r>
          </a:p>
        </p:txBody>
      </p:sp>
    </p:spTree>
    <p:extLst>
      <p:ext uri="{BB962C8B-B14F-4D97-AF65-F5344CB8AC3E}">
        <p14:creationId xmlns:p14="http://schemas.microsoft.com/office/powerpoint/2010/main" val="215402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833" y="356017"/>
            <a:ext cx="11662347" cy="402111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>
                <a:solidFill>
                  <a:schemeClr val="accent1"/>
                </a:solidFill>
              </a:rPr>
              <a:t>       </a:t>
            </a:r>
            <a:r>
              <a:rPr lang="ru-RU" sz="2200" dirty="0"/>
              <a:t>Рост агрессивности и насилия в современном мире — одна из наиболее острых проблем конца XX и начала XXI веков.</a:t>
            </a:r>
            <a:br>
              <a:rPr lang="ru-RU" sz="2200" dirty="0"/>
            </a:br>
            <a:r>
              <a:rPr lang="ru-RU" sz="2200" dirty="0"/>
              <a:t>Мировое сообщество фиксирует </a:t>
            </a:r>
            <a:r>
              <a:rPr lang="ru-RU" sz="2200" b="1" dirty="0"/>
              <a:t>устойчивый рост межличностной, групповой и институциональной агрессии</a:t>
            </a:r>
            <a:r>
              <a:rPr lang="ru-RU" sz="2200" dirty="0"/>
              <a:t>, что неизбежно влечёт за собой: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усиление социальной напряжённости,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криминализацию общества,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угрозу существованию человечества в целом из-за совершенствования средств массового уничтожения.</a:t>
            </a:r>
          </a:p>
          <a:p>
            <a:pPr algn="just">
              <a:buNone/>
            </a:pPr>
            <a:r>
              <a:rPr lang="ru-RU" sz="2200" dirty="0"/>
              <a:t>Резолюция </a:t>
            </a:r>
            <a:r>
              <a:rPr lang="ru-RU" sz="2200" b="1" dirty="0"/>
              <a:t>Всемирной ассамблеи здравоохранения (1996 г.)</a:t>
            </a:r>
            <a:r>
              <a:rPr lang="ru-RU" sz="2200" dirty="0"/>
              <a:t> подчёркивает необходимость </a:t>
            </a:r>
            <a:r>
              <a:rPr lang="ru-RU" sz="2200" b="1" dirty="0"/>
              <a:t>комплексного изучения насилия и агрессии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/>
              <a:t>Именно поэтому проблема агрессии стала </a:t>
            </a:r>
            <a:r>
              <a:rPr lang="ru-RU" sz="2200" b="1" dirty="0"/>
              <a:t>междисциплинарной</a:t>
            </a:r>
            <a:r>
              <a:rPr lang="ru-RU" sz="2200" dirty="0"/>
              <a:t>: её исследуют психология, социология, биология, психиатрия, юриспруденция и философия.</a:t>
            </a:r>
          </a:p>
          <a:p>
            <a:pPr algn="just">
              <a:buNone/>
            </a:pPr>
            <a:endParaRPr lang="ru-RU" sz="2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B2DEBD-B60F-5B54-D385-10B0106BB151}"/>
              </a:ext>
            </a:extLst>
          </p:cNvPr>
          <p:cNvSpPr txBox="1"/>
          <p:nvPr/>
        </p:nvSpPr>
        <p:spPr>
          <a:xfrm>
            <a:off x="359763" y="4650940"/>
            <a:ext cx="1145248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0" i="0" dirty="0">
                <a:solidFill>
                  <a:srgbClr val="0A0A0A"/>
                </a:solidFill>
                <a:effectLst/>
                <a:latin typeface="Google Sans"/>
              </a:rPr>
              <a:t>В парадигме кризисных и экстремальных состояний психология агрессии рассматривается как защитная реакция на стресс, угрозу и потерю контроля, проявляющаяся в виде гнева, раздражительности или враждебности в ответ на дезинтеграцию личности и нарушения в мышлении и поведении. Специалисты изучают эту агрессию, чтобы разработать методы экстренной помощи, психологической реабилитации и преодоления критических состояний. 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7310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826" y="161144"/>
            <a:ext cx="11662348" cy="6535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5"/>
                </a:solidFill>
              </a:rPr>
              <a:t>Причины актуальности феномена агрессии</a:t>
            </a:r>
          </a:p>
          <a:p>
            <a:pPr algn="just">
              <a:buNone/>
            </a:pPr>
            <a:r>
              <a:rPr lang="ru-RU" sz="2100" b="1" u="sng" dirty="0">
                <a:solidFill>
                  <a:schemeClr val="accent5"/>
                </a:solidFill>
              </a:rPr>
              <a:t>Историческая постоянность насилия. </a:t>
            </a:r>
            <a:r>
              <a:rPr lang="ru-RU" sz="2100" dirty="0"/>
              <a:t>На протяжении всей истории человечества </a:t>
            </a:r>
            <a:r>
              <a:rPr lang="ru-RU" sz="2100" b="1" dirty="0"/>
              <a:t>войны, конфликты и насильственные преступления</a:t>
            </a:r>
            <a:r>
              <a:rPr lang="ru-RU" sz="2100" dirty="0"/>
              <a:t> сопровождали общественное развитие. Не существует ни одной социальной или этнической группы, где бы полностью отсутствовали формы агрессивного поведения. Это позволяет говорить о </a:t>
            </a:r>
            <a:r>
              <a:rPr lang="ru-RU" sz="2100" b="1" dirty="0" err="1"/>
              <a:t>хронификации</a:t>
            </a:r>
            <a:r>
              <a:rPr lang="ru-RU" sz="2100" b="1" dirty="0"/>
              <a:t> и повсеместности агрессии</a:t>
            </a:r>
            <a:r>
              <a:rPr lang="ru-RU" sz="2100" dirty="0"/>
              <a:t>, которая проявляется от бытовых конфликтов до геноцидов и терроризма.</a:t>
            </a:r>
          </a:p>
          <a:p>
            <a:pPr algn="just">
              <a:buNone/>
            </a:pPr>
            <a:r>
              <a:rPr lang="ru-RU" sz="2100" b="1" u="sng" dirty="0">
                <a:solidFill>
                  <a:schemeClr val="accent5"/>
                </a:solidFill>
              </a:rPr>
              <a:t>Научно-технический прогресс и новые масштабы разрушения. </a:t>
            </a:r>
            <a:r>
              <a:rPr lang="ru-RU" sz="2100" dirty="0"/>
              <a:t>Современные технологии делают возможным уничтожение не только отдельных групп, но и целых цивилизаций. В руках индивида сегодня могут находиться средства, несущие </a:t>
            </a:r>
            <a:r>
              <a:rPr lang="ru-RU" sz="2100" b="1" dirty="0"/>
              <a:t>планетарную угрозу</a:t>
            </a:r>
            <a:r>
              <a:rPr lang="ru-RU" sz="2100" dirty="0"/>
              <a:t>. Следовательно, </a:t>
            </a:r>
            <a:r>
              <a:rPr lang="ru-RU" sz="2100" b="1" dirty="0"/>
              <a:t>моральная и психологическая ответственность</a:t>
            </a:r>
            <a:r>
              <a:rPr lang="ru-RU" sz="2100" dirty="0"/>
              <a:t> лиц, принимающих решения о применении силы, стала колоссальной.</a:t>
            </a:r>
          </a:p>
          <a:p>
            <a:pPr algn="just">
              <a:buNone/>
            </a:pPr>
            <a:r>
              <a:rPr lang="ru-RU" sz="2100" b="1" u="sng" dirty="0">
                <a:solidFill>
                  <a:schemeClr val="accent5"/>
                </a:solidFill>
              </a:rPr>
              <a:t>Разрушение традиционных механизмов контроля агрессии. </a:t>
            </a:r>
            <a:r>
              <a:rPr lang="ru-RU" sz="2100" dirty="0"/>
              <a:t>Современное общество переживает </a:t>
            </a:r>
            <a:r>
              <a:rPr lang="ru-RU" sz="2100" b="1" dirty="0"/>
              <a:t>деструкцию традиционных социальных институтов</a:t>
            </a:r>
            <a:r>
              <a:rPr lang="ru-RU" sz="2100" dirty="0"/>
              <a:t>, которые раньше ограничивали проявления агрессии: семейные узы, религиозные догматы, локальные культурные традиции, нормы общения в малых сообществах (двор, деревня, община).</a:t>
            </a:r>
          </a:p>
          <a:p>
            <a:pPr algn="just">
              <a:buNone/>
            </a:pPr>
            <a:r>
              <a:rPr lang="ru-RU" sz="2100" dirty="0"/>
              <a:t>Причины: урбанизация и миграция, утрата связи с привычной культурной средой, размывание моральных и религиозных ориентиров, аномия — потеря связи между личным и общественным сознанием (по Э. Дюркгейму).</a:t>
            </a:r>
          </a:p>
          <a:p>
            <a:pPr algn="just">
              <a:buNone/>
            </a:pPr>
            <a:r>
              <a:rPr lang="ru-RU" sz="2100" dirty="0"/>
              <a:t>В результате </a:t>
            </a:r>
            <a:r>
              <a:rPr lang="ru-RU" sz="2100" b="1" dirty="0"/>
              <a:t>ценностный выбор</a:t>
            </a:r>
            <a:r>
              <a:rPr lang="ru-RU" sz="2100" dirty="0"/>
              <a:t> — в том числе отношение к агрессии — стал </a:t>
            </a:r>
            <a:r>
              <a:rPr lang="ru-RU" sz="2100" b="1" dirty="0"/>
              <a:t>индивидуализированным</a:t>
            </a:r>
            <a:r>
              <a:rPr lang="ru-RU" sz="2100" dirty="0"/>
              <a:t> и ситуативным, не соотносящимся с коллективными нормами.</a:t>
            </a:r>
          </a:p>
          <a:p>
            <a:pPr marL="0" indent="0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41694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587" y="1"/>
            <a:ext cx="11454983" cy="5924860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100" b="1" u="sng" dirty="0">
                <a:solidFill>
                  <a:schemeClr val="accent5"/>
                </a:solidFill>
              </a:rPr>
              <a:t>Роль массмедиа и цифровой среды. </a:t>
            </a:r>
            <a:r>
              <a:rPr lang="ru-RU" sz="2100" dirty="0"/>
              <a:t>Современные СМИ и интернет-пространство создают </a:t>
            </a:r>
            <a:r>
              <a:rPr lang="ru-RU" sz="2100" b="1" dirty="0"/>
              <a:t>анонимную и безответственную виртуальную реальность</a:t>
            </a:r>
            <a:r>
              <a:rPr lang="ru-RU" sz="2100" dirty="0"/>
              <a:t>, в которой агрессивные фантазии могут свободно выражаться и поощряться. Моральные границы стираются, а нормы поведения становятся относительными. Это ведёт к </a:t>
            </a:r>
            <a:r>
              <a:rPr lang="ru-RU" sz="2100" b="1" dirty="0"/>
              <a:t>смещению критериев допустимого</a:t>
            </a:r>
            <a:r>
              <a:rPr lang="ru-RU" sz="2100" dirty="0"/>
              <a:t>, формированию толерантности к насилию и снижению эмпатии.</a:t>
            </a:r>
          </a:p>
          <a:p>
            <a:pPr indent="0" algn="just">
              <a:buNone/>
            </a:pPr>
            <a:r>
              <a:rPr lang="ru-RU" sz="2100" b="1" u="sng" dirty="0">
                <a:solidFill>
                  <a:schemeClr val="accent5"/>
                </a:solidFill>
              </a:rPr>
              <a:t>Нарушение каналов выражения агрессии. </a:t>
            </a:r>
            <a:r>
              <a:rPr lang="ru-RU" sz="2100" dirty="0"/>
              <a:t>В традиционных культурах существовали </a:t>
            </a:r>
            <a:r>
              <a:rPr lang="ru-RU" sz="2100" b="1" dirty="0"/>
              <a:t>социально приемлемые формы канализации агрессии</a:t>
            </a:r>
            <a:r>
              <a:rPr lang="ru-RU" sz="2100" dirty="0"/>
              <a:t> — ритуалы и состязания, выполнявшие важную психологическую функцию: </a:t>
            </a:r>
            <a:r>
              <a:rPr lang="ru-RU" sz="2100" b="1" dirty="0"/>
              <a:t>рыцарские поединки</a:t>
            </a:r>
            <a:r>
              <a:rPr lang="ru-RU" sz="2100" dirty="0"/>
              <a:t>, </a:t>
            </a:r>
            <a:r>
              <a:rPr lang="ru-RU" sz="2100" b="1" dirty="0"/>
              <a:t>кулачные бои</a:t>
            </a:r>
            <a:r>
              <a:rPr lang="ru-RU" sz="2100" dirty="0"/>
              <a:t>, </a:t>
            </a:r>
            <a:r>
              <a:rPr lang="ru-RU" sz="2100" b="1" dirty="0"/>
              <a:t>драки “стенка на стенку”</a:t>
            </a:r>
            <a:r>
              <a:rPr lang="ru-RU" sz="2100" dirty="0"/>
              <a:t>, </a:t>
            </a:r>
            <a:r>
              <a:rPr lang="ru-RU" sz="2100" b="1" dirty="0"/>
              <a:t>обряды посвящения</a:t>
            </a:r>
            <a:r>
              <a:rPr lang="ru-RU" sz="2100" dirty="0"/>
              <a:t>, </a:t>
            </a:r>
            <a:r>
              <a:rPr lang="ru-RU" sz="2100" b="1" dirty="0"/>
              <a:t>религиозные ритуалы покаяния</a:t>
            </a:r>
            <a:r>
              <a:rPr lang="ru-RU" sz="2100" dirty="0"/>
              <a:t>. Они позволяли </a:t>
            </a:r>
            <a:r>
              <a:rPr lang="ru-RU" sz="2100" b="1" dirty="0"/>
              <a:t>сбрасывать накопленное напряжение</a:t>
            </a:r>
            <a:r>
              <a:rPr lang="ru-RU" sz="2100" dirty="0"/>
              <a:t>, не разрушая социальной структуры.</a:t>
            </a:r>
          </a:p>
          <a:p>
            <a:pPr indent="0" algn="just">
              <a:buNone/>
            </a:pPr>
            <a:r>
              <a:rPr lang="ru-RU" sz="2100" dirty="0"/>
              <a:t>Современное общество, утратив эти формы, столкнулось с </a:t>
            </a:r>
            <a:r>
              <a:rPr lang="ru-RU" sz="2100" b="1" dirty="0"/>
              <a:t>дисбалансом между уровнем агрессивности и возможностями её безопасного выражения</a:t>
            </a:r>
            <a:r>
              <a:rPr lang="ru-RU" sz="2100" dirty="0"/>
              <a:t>. В результате агрессия всё чаще принимает </a:t>
            </a:r>
            <a:r>
              <a:rPr lang="ru-RU" sz="2100" b="1" dirty="0"/>
              <a:t>деструктивные формы</a:t>
            </a:r>
            <a:r>
              <a:rPr lang="ru-RU" sz="2100" dirty="0"/>
              <a:t> — насилие, вандализм, терроризм, буллинг.</a:t>
            </a:r>
          </a:p>
          <a:p>
            <a:pPr indent="0" algn="just">
              <a:buNone/>
            </a:pPr>
            <a:r>
              <a:rPr lang="ru-RU" sz="2100" b="1" u="sng" dirty="0">
                <a:solidFill>
                  <a:schemeClr val="accent5"/>
                </a:solidFill>
              </a:rPr>
              <a:t>Необходимость восстановления баланса. </a:t>
            </a:r>
            <a:r>
              <a:rPr lang="ru-RU" sz="2100" dirty="0"/>
              <a:t>Сегодня перед обществом стоит задача </a:t>
            </a:r>
            <a:r>
              <a:rPr lang="ru-RU" sz="2100" b="1" dirty="0"/>
              <a:t>создания новых механизмов контроля и переработки агрессии</a:t>
            </a:r>
            <a:r>
              <a:rPr lang="ru-RU" sz="2100" dirty="0"/>
              <a:t>, включающих: воспитание эмоциональной грамотности, развитие культуры диалога, формирование этических ориентиров, профилактику девиантного поведения. Без этого </a:t>
            </a:r>
            <a:r>
              <a:rPr lang="ru-RU" sz="2100" b="1" dirty="0"/>
              <a:t>утрачивается равновесие между конструктивной и деструктивной энергией</a:t>
            </a:r>
            <a:r>
              <a:rPr lang="ru-RU" sz="2100" dirty="0"/>
              <a:t>, что приводит к росту насилия в межличностных и международных отношениях.</a:t>
            </a:r>
          </a:p>
          <a:p>
            <a:pPr indent="0" algn="just">
              <a:buNone/>
            </a:pPr>
            <a:endParaRPr lang="ru-RU" sz="2100" dirty="0"/>
          </a:p>
          <a:p>
            <a:pPr indent="0">
              <a:buNone/>
            </a:pPr>
            <a:endParaRPr lang="ru-RU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85289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44" y="277318"/>
            <a:ext cx="4586990" cy="31929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accent5"/>
                </a:solidFill>
              </a:rPr>
              <a:t>Теоретические подходы к определению агрессии</a:t>
            </a:r>
          </a:p>
          <a:p>
            <a:pPr algn="just">
              <a:buNone/>
            </a:pPr>
            <a:r>
              <a:rPr lang="ru-RU" sz="2000" dirty="0"/>
              <a:t>Термин «агрессия» — </a:t>
            </a:r>
            <a:r>
              <a:rPr lang="ru-RU" sz="2000" b="1" dirty="0"/>
              <a:t>многозначный и междисциплинарный</a:t>
            </a:r>
            <a:r>
              <a:rPr lang="ru-RU" sz="2000" dirty="0"/>
              <a:t>. В разных контекстах он обозначает: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«агрессивную рекламу», «агрессивную среду», «агрессивный стиль руководства» — то есть не всегда подразумевает насилие. В психологии существует множество определений, отражающих </a:t>
            </a:r>
            <a:r>
              <a:rPr lang="ru-RU" sz="2000" b="1" dirty="0"/>
              <a:t>разные подходы к пониманию сущности агрессии</a:t>
            </a:r>
            <a:r>
              <a:rPr lang="ru-RU" sz="2000" dirty="0"/>
              <a:t>.</a:t>
            </a:r>
          </a:p>
          <a:p>
            <a:pPr algn="just">
              <a:buNone/>
            </a:pPr>
            <a:r>
              <a:rPr lang="ru-RU" sz="2000" b="1" dirty="0"/>
              <a:t>Определения агрессии в психологии. </a:t>
            </a:r>
          </a:p>
          <a:p>
            <a:pPr algn="just">
              <a:buNone/>
            </a:pPr>
            <a:r>
              <a:rPr lang="ru-RU" sz="2000" b="1" u="sng" dirty="0">
                <a:solidFill>
                  <a:schemeClr val="accent5"/>
                </a:solidFill>
              </a:rPr>
              <a:t>1. Поведенческий подход (Д. </a:t>
            </a:r>
            <a:r>
              <a:rPr lang="ru-RU" sz="2000" b="1" u="sng" dirty="0" err="1">
                <a:solidFill>
                  <a:schemeClr val="accent5"/>
                </a:solidFill>
              </a:rPr>
              <a:t>Зильманн</a:t>
            </a:r>
            <a:r>
              <a:rPr lang="ru-RU" sz="2000" b="1" u="sng" dirty="0">
                <a:solidFill>
                  <a:schemeClr val="accent5"/>
                </a:solidFill>
              </a:rPr>
              <a:t>). </a:t>
            </a:r>
            <a:r>
              <a:rPr lang="ru-RU" sz="2000" dirty="0"/>
              <a:t>Агрессия — это </a:t>
            </a:r>
            <a:r>
              <a:rPr lang="ru-RU" sz="2000" b="1" dirty="0"/>
              <a:t>действие, причиняющее физический вред</a:t>
            </a:r>
            <a:r>
              <a:rPr lang="ru-RU" sz="2000" dirty="0"/>
              <a:t> другому. Такое определение просто, но </a:t>
            </a:r>
            <a:r>
              <a:rPr lang="ru-RU" sz="2000" b="1" dirty="0"/>
              <a:t>ограниченно</a:t>
            </a:r>
            <a:r>
              <a:rPr lang="ru-RU" sz="2000" dirty="0"/>
              <a:t>: оно не учитывает агрессию вербальную и психологическую.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6A333D-E2BD-6AE3-B305-B85A8BDB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91" t="24468" r="16025" b="22391"/>
          <a:stretch>
            <a:fillRect/>
          </a:stretch>
        </p:blipFill>
        <p:spPr>
          <a:xfrm>
            <a:off x="4976734" y="236095"/>
            <a:ext cx="7099463" cy="4365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5D3DF2-20EB-A6BC-C0A3-BB8A8997FCDC}"/>
              </a:ext>
            </a:extLst>
          </p:cNvPr>
          <p:cNvSpPr txBox="1"/>
          <p:nvPr/>
        </p:nvSpPr>
        <p:spPr>
          <a:xfrm>
            <a:off x="5419754" y="4667924"/>
            <a:ext cx="64524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u="sng" dirty="0">
                <a:solidFill>
                  <a:schemeClr val="accent5"/>
                </a:solidFill>
              </a:rPr>
              <a:t>2. Интегративное определение (А. Басс). </a:t>
            </a:r>
            <a:r>
              <a:rPr lang="ru-RU" sz="2000" dirty="0"/>
              <a:t>Агрессия — </a:t>
            </a:r>
            <a:r>
              <a:rPr lang="ru-RU" sz="2000" b="1" dirty="0"/>
              <a:t>любое поведение, содержащее угрозу или наносящее ущерб другому</a:t>
            </a:r>
            <a:r>
              <a:rPr lang="ru-RU" sz="2000" dirty="0"/>
              <a:t> (физический или психологический). Басс выделил </a:t>
            </a:r>
            <a:r>
              <a:rPr lang="ru-RU" sz="2000" b="1" dirty="0"/>
              <a:t>три измерения агрессии</a:t>
            </a:r>
            <a:r>
              <a:rPr lang="ru-RU" sz="2000" dirty="0"/>
              <a:t>: </a:t>
            </a:r>
            <a:r>
              <a:rPr lang="ru-RU" sz="2000" b="1" dirty="0"/>
              <a:t>Физическая — вербальная</a:t>
            </a:r>
            <a:r>
              <a:rPr lang="ru-RU" sz="2000" dirty="0"/>
              <a:t>, </a:t>
            </a:r>
            <a:r>
              <a:rPr lang="ru-RU" sz="2000" b="1" dirty="0"/>
              <a:t>Активная — пассивная</a:t>
            </a:r>
            <a:r>
              <a:rPr lang="ru-RU" sz="2000" dirty="0"/>
              <a:t>, </a:t>
            </a:r>
            <a:r>
              <a:rPr lang="ru-RU" sz="2000" b="1" dirty="0"/>
              <a:t>Прямая — непрямая</a:t>
            </a:r>
            <a:r>
              <a:rPr lang="ru-RU" sz="2000" dirty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888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1386DD-87D4-982D-65F3-60BDC6D19AEC}"/>
              </a:ext>
            </a:extLst>
          </p:cNvPr>
          <p:cNvSpPr txBox="1"/>
          <p:nvPr/>
        </p:nvSpPr>
        <p:spPr>
          <a:xfrm>
            <a:off x="929390" y="657815"/>
            <a:ext cx="106130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u="sng" dirty="0">
                <a:solidFill>
                  <a:schemeClr val="accent5"/>
                </a:solidFill>
              </a:rPr>
              <a:t>3. </a:t>
            </a:r>
            <a:r>
              <a:rPr lang="ru-RU" sz="2400" b="1" u="sng" dirty="0" err="1">
                <a:solidFill>
                  <a:schemeClr val="accent5"/>
                </a:solidFill>
              </a:rPr>
              <a:t>Интенциональный</a:t>
            </a:r>
            <a:r>
              <a:rPr lang="ru-RU" sz="2400" b="1" u="sng" dirty="0">
                <a:solidFill>
                  <a:schemeClr val="accent5"/>
                </a:solidFill>
              </a:rPr>
              <a:t> подход (С. </a:t>
            </a:r>
            <a:r>
              <a:rPr lang="ru-RU" sz="2400" b="1" u="sng" dirty="0" err="1">
                <a:solidFill>
                  <a:schemeClr val="accent5"/>
                </a:solidFill>
              </a:rPr>
              <a:t>Фишбах</a:t>
            </a:r>
            <a:r>
              <a:rPr lang="ru-RU" sz="2400" b="1" u="sng" dirty="0">
                <a:solidFill>
                  <a:schemeClr val="accent5"/>
                </a:solidFill>
              </a:rPr>
              <a:t>, Л. </a:t>
            </a:r>
            <a:r>
              <a:rPr lang="ru-RU" sz="2400" b="1" u="sng" dirty="0" err="1">
                <a:solidFill>
                  <a:schemeClr val="accent5"/>
                </a:solidFill>
              </a:rPr>
              <a:t>Берковиц</a:t>
            </a:r>
            <a:r>
              <a:rPr lang="ru-RU" sz="2400" b="1" u="sng" dirty="0">
                <a:solidFill>
                  <a:schemeClr val="accent5"/>
                </a:solidFill>
              </a:rPr>
              <a:t>). </a:t>
            </a:r>
            <a:r>
              <a:rPr lang="ru-RU" sz="2400" dirty="0"/>
              <a:t>Согласно этому направлению, </a:t>
            </a:r>
            <a:r>
              <a:rPr lang="ru-RU" sz="2400" b="1" dirty="0"/>
              <a:t>агрессия существует только тогда, когда есть намерение причинить вред</a:t>
            </a:r>
            <a:r>
              <a:rPr lang="ru-RU" sz="2400" dirty="0"/>
              <a:t>. То есть решающим фактором является </a:t>
            </a:r>
            <a:r>
              <a:rPr lang="ru-RU" sz="2400" b="1" dirty="0"/>
              <a:t>мотивация</a:t>
            </a:r>
            <a:r>
              <a:rPr lang="ru-RU" sz="2400" dirty="0"/>
              <a:t>, а не результат. Если действие направлено на защиту или помощь, оно не считается агрессивным. Проблема подхода — </a:t>
            </a:r>
            <a:r>
              <a:rPr lang="ru-RU" sz="2400" b="1" dirty="0"/>
              <a:t>трудность определения намерения</a:t>
            </a:r>
            <a:r>
              <a:rPr lang="ru-RU" sz="2400" dirty="0"/>
              <a:t>, особенно в судебной и клинической практике.</a:t>
            </a:r>
          </a:p>
          <a:p>
            <a:pPr algn="just">
              <a:buNone/>
            </a:pPr>
            <a:r>
              <a:rPr lang="ru-RU" sz="2400" b="1" u="sng" dirty="0">
                <a:solidFill>
                  <a:schemeClr val="accent5"/>
                </a:solidFill>
              </a:rPr>
              <a:t>4. Многоуровневая структура агрессии. </a:t>
            </a:r>
            <a:r>
              <a:rPr lang="ru-RU" sz="2400" dirty="0"/>
              <a:t>В современной психологии агрессия рассматривается как </a:t>
            </a:r>
            <a:r>
              <a:rPr lang="ru-RU" sz="2400" b="1" dirty="0"/>
              <a:t>многофакторный феномен</a:t>
            </a:r>
            <a:r>
              <a:rPr lang="ru-RU" sz="2400" dirty="0"/>
              <a:t>, включающий: </a:t>
            </a:r>
            <a:r>
              <a:rPr lang="ru-RU" sz="2400" b="1" dirty="0"/>
              <a:t>когнитивный компонент</a:t>
            </a:r>
            <a:r>
              <a:rPr lang="ru-RU" sz="2400" dirty="0"/>
              <a:t> (осознание, интерпретация ситуации), </a:t>
            </a:r>
            <a:r>
              <a:rPr lang="ru-RU" sz="2400" b="1" dirty="0"/>
              <a:t>аффективный компонент</a:t>
            </a:r>
            <a:r>
              <a:rPr lang="ru-RU" sz="2400" dirty="0"/>
              <a:t> (эмоции гнева, раздражения, страха), </a:t>
            </a:r>
            <a:r>
              <a:rPr lang="ru-RU" sz="2400" b="1" dirty="0"/>
              <a:t>поведенческий компонент</a:t>
            </a:r>
            <a:r>
              <a:rPr lang="ru-RU" sz="2400" dirty="0"/>
              <a:t> (действие, угрожающее или наносящее вред).</a:t>
            </a:r>
          </a:p>
          <a:p>
            <a:pPr algn="just">
              <a:buNone/>
            </a:pPr>
            <a:r>
              <a:rPr lang="ru-RU" sz="2400" dirty="0"/>
              <a:t>Разные теории делают акцент на разных уровнях: когнитивный подход — на мышлении и мотивации; теория фрустрации-агрессии — на эмоциональном напряжении; теория социального научения — на подражании поведению</a:t>
            </a:r>
          </a:p>
        </p:txBody>
      </p:sp>
    </p:spTree>
    <p:extLst>
      <p:ext uri="{BB962C8B-B14F-4D97-AF65-F5344CB8AC3E}">
        <p14:creationId xmlns:p14="http://schemas.microsoft.com/office/powerpoint/2010/main" val="139874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82FAB63-5EED-6047-7213-B0FFBDF7B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90" y="416546"/>
            <a:ext cx="11265420" cy="4665117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психологические теории агрессии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Теория фрустрации-агрессии (Н. Миллер, Д. </a:t>
            </a:r>
            <a:r>
              <a:rPr kumimoji="0" lang="ru-RU" sz="24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Доллард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Фрустрация, то есть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препятствие достижению цели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вызывает внутреннее напряжение, которое ищет выход в агрессии. Агрессивное действие становится способом снятия психического стресса.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Теория социального научения (А. Бандура)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Агрессия — это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усвоенное поведение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формирующееся через наблюдение и подражание. Эксперименты с «куклой Бобо» показали, что дети перенимают агрессивные модели, наблюдая за взрослыми, 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воспроизводят их без внутреннего гнева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лишь подражая примеру.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Когнитивные теории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Современные когнитивные модели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Берковиц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Андерсон) подчёркивают роль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интерпретации ситуации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агрессия возникает, когда человек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воспринимает события как враждебные или несправедливые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2652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1974</Words>
  <Application>Microsoft Office PowerPoint</Application>
  <PresentationFormat>Широкоэкранный</PresentationFormat>
  <Paragraphs>196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fkGrotesk</vt:lpstr>
      <vt:lpstr>fkGroteskNeue</vt:lpstr>
      <vt:lpstr>Google Sans</vt:lpstr>
      <vt:lpstr>Times New Roman</vt:lpstr>
      <vt:lpstr>Тема Office</vt:lpstr>
      <vt:lpstr>Лекция 9. Психология агрессии в парадигме кризисных и экстремальных состояний </vt:lpstr>
      <vt:lpstr>Рекомендуемая литература: </vt:lpstr>
      <vt:lpstr> Цель: Познакомить студентов с психологическими особенностями агрессии как кризисной и экстремальной жизненной ситуации.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Психология горя и утраты в контексте кризисных и экстремальных жизненных ситуаций </dc:title>
  <dc:creator>MASTER</dc:creator>
  <cp:lastModifiedBy>MASTER</cp:lastModifiedBy>
  <cp:revision>191</cp:revision>
  <dcterms:created xsi:type="dcterms:W3CDTF">2025-10-09T15:23:24Z</dcterms:created>
  <dcterms:modified xsi:type="dcterms:W3CDTF">2025-10-26T15:33:27Z</dcterms:modified>
</cp:coreProperties>
</file>